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7" r:id="rId7"/>
    <p:sldId id="278" r:id="rId8"/>
    <p:sldId id="262" r:id="rId9"/>
    <p:sldId id="279" r:id="rId10"/>
    <p:sldId id="269" r:id="rId11"/>
    <p:sldId id="280" r:id="rId12"/>
    <p:sldId id="267" r:id="rId13"/>
    <p:sldId id="268" r:id="rId14"/>
    <p:sldId id="270" r:id="rId15"/>
    <p:sldId id="271" r:id="rId16"/>
    <p:sldId id="281" r:id="rId17"/>
    <p:sldId id="282" r:id="rId18"/>
    <p:sldId id="273" r:id="rId19"/>
    <p:sldId id="283" r:id="rId20"/>
    <p:sldId id="274" r:id="rId21"/>
    <p:sldId id="284" r:id="rId22"/>
    <p:sldId id="263" r:id="rId23"/>
    <p:sldId id="264" r:id="rId24"/>
    <p:sldId id="265" r:id="rId25"/>
    <p:sldId id="266" r:id="rId26"/>
    <p:sldId id="285" r:id="rId27"/>
    <p:sldId id="275" r:id="rId28"/>
    <p:sldId id="286" r:id="rId29"/>
    <p:sldId id="276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316524"/>
            <a:ext cx="8915399" cy="1230922"/>
          </a:xfrm>
        </p:spPr>
        <p:txBody>
          <a:bodyPr>
            <a:noAutofit/>
          </a:bodyPr>
          <a:lstStyle/>
          <a:p>
            <a:pPr algn="ctr"/>
            <a:r>
              <a:rPr lang="bg-BG" sz="3600" dirty="0"/>
              <a:t>Последици от употребата на наркотици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470639"/>
            <a:ext cx="8915399" cy="3433024"/>
          </a:xfrm>
        </p:spPr>
        <p:txBody>
          <a:bodyPr>
            <a:normAutofit/>
          </a:bodyPr>
          <a:lstStyle/>
          <a:p>
            <a:pPr lvl="0" algn="ctr" defTabSz="914400">
              <a:spcBef>
                <a:spcPct val="0"/>
              </a:spcBef>
              <a:buClrTx/>
              <a:defRPr/>
            </a:pPr>
            <a:endParaRPr lang="bg-BG" sz="2000" b="1" i="1" dirty="0">
              <a:ln w="12700">
                <a:solidFill>
                  <a:srgbClr val="766F54">
                    <a:satMod val="155000"/>
                  </a:srgbClr>
                </a:solidFill>
                <a:prstDash val="solid"/>
              </a:ln>
              <a:solidFill>
                <a:srgbClr val="766F5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ct val="0"/>
              </a:spcBef>
              <a:buClrTx/>
              <a:defRPr/>
            </a:pPr>
            <a:endParaRPr lang="bg-BG" sz="2000" b="1" i="1" dirty="0">
              <a:ln w="12700">
                <a:solidFill>
                  <a:srgbClr val="766F54">
                    <a:satMod val="155000"/>
                  </a:srgbClr>
                </a:solidFill>
                <a:prstDash val="solid"/>
              </a:ln>
              <a:solidFill>
                <a:srgbClr val="766F5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ct val="0"/>
              </a:spcBef>
              <a:buClrTx/>
              <a:defRPr/>
            </a:pPr>
            <a:r>
              <a:rPr lang="bg-BG" sz="2000" b="1" i="1" dirty="0">
                <a:ln w="12700">
                  <a:solidFill>
                    <a:srgbClr val="766F54">
                      <a:satMod val="155000"/>
                    </a:srgbClr>
                  </a:solidFill>
                  <a:prstDash val="solid"/>
                </a:ln>
                <a:solidFill>
                  <a:srgbClr val="766F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 Д Н П –   М В Р</a:t>
            </a:r>
          </a:p>
          <a:p>
            <a:pPr lvl="0" algn="ctr" defTabSz="914400">
              <a:spcBef>
                <a:spcPct val="0"/>
              </a:spcBef>
              <a:buClrTx/>
              <a:defRPr/>
            </a:pPr>
            <a:endParaRPr lang="bg-BG" sz="2000" b="1" i="1" dirty="0">
              <a:ln w="12700">
                <a:solidFill>
                  <a:srgbClr val="766F54">
                    <a:satMod val="155000"/>
                  </a:srgbClr>
                </a:solidFill>
                <a:prstDash val="solid"/>
              </a:ln>
              <a:solidFill>
                <a:srgbClr val="766F54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ct val="0"/>
              </a:spcBef>
              <a:buClrTx/>
              <a:defRPr/>
            </a:pPr>
            <a:r>
              <a:rPr lang="bg-BG" sz="2000" i="1" dirty="0">
                <a:ln w="12700">
                  <a:solidFill>
                    <a:srgbClr val="766F54">
                      <a:satMod val="155000"/>
                    </a:srgbClr>
                  </a:solidFill>
                  <a:prstDash val="solid"/>
                </a:ln>
                <a:solidFill>
                  <a:srgbClr val="766F5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КРИМИНАЛНА ПОЛИЦИЯ</a:t>
            </a:r>
          </a:p>
          <a:p>
            <a:pPr lvl="0" algn="ctr" defTabSz="914400">
              <a:spcBef>
                <a:spcPct val="0"/>
              </a:spcBef>
              <a:buClrTx/>
              <a:defRPr/>
            </a:pPr>
            <a:endParaRPr lang="bg-BG" sz="2000" b="1" i="1" dirty="0">
              <a:ln w="12700">
                <a:solidFill>
                  <a:srgbClr val="766F54">
                    <a:satMod val="155000"/>
                  </a:srgbClr>
                </a:solidFill>
                <a:prstDash val="solid"/>
              </a:ln>
              <a:solidFill>
                <a:srgbClr val="766F54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>
              <a:spcBef>
                <a:spcPct val="0"/>
              </a:spcBef>
              <a:buClrTx/>
              <a:defRPr/>
            </a:pPr>
            <a:r>
              <a:rPr lang="bg-BG" sz="2000" b="1" i="1" dirty="0">
                <a:ln w="12700">
                  <a:solidFill>
                    <a:srgbClr val="766F54">
                      <a:satMod val="155000"/>
                    </a:srgbClr>
                  </a:solidFill>
                  <a:prstDash val="solid"/>
                </a:ln>
                <a:solidFill>
                  <a:srgbClr val="766F54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Сектор “Наркотици”</a:t>
            </a:r>
          </a:p>
          <a:p>
            <a:pPr lvl="0" algn="ctr" defTabSz="914400">
              <a:spcBef>
                <a:spcPct val="0"/>
              </a:spcBef>
              <a:buClrTx/>
              <a:defRPr/>
            </a:pPr>
            <a:endParaRPr lang="bg-BG" sz="2000" b="1" i="1" dirty="0">
              <a:ln w="12700">
                <a:solidFill>
                  <a:srgbClr val="766F54">
                    <a:satMod val="155000"/>
                  </a:srgbClr>
                </a:solidFill>
                <a:prstDash val="solid"/>
              </a:ln>
              <a:solidFill>
                <a:srgbClr val="766F54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06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Законова рамка за борба с наркотиците и техните аналози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за контрол върху наркотичните вещества и прекурсорите</a:t>
            </a:r>
          </a:p>
          <a:p>
            <a:pPr algn="just"/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Наказателен кодекс</a:t>
            </a:r>
          </a:p>
        </p:txBody>
      </p:sp>
    </p:spTree>
    <p:extLst>
      <p:ext uri="{BB962C8B-B14F-4D97-AF65-F5344CB8AC3E}">
        <p14:creationId xmlns:p14="http://schemas.microsoft.com/office/powerpoint/2010/main" val="35883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Престъпления, свързани с употребата на наркотици и техните аналози</a:t>
            </a:r>
            <a:b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на МПС след употреба на НВ – чл. 343б, ал. 3, 4 и 5 НК</a:t>
            </a:r>
          </a:p>
          <a:p>
            <a:pPr marL="0" indent="0" algn="just">
              <a:buNone/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моторно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превозно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средство след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наказва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три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петстотин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петстотин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лева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пет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петстотин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петстотин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лева.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случаи,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моторното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превозно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средство, послужило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престъплението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дееца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деецът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присъди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равностойността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68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1709787"/>
          </a:xfrm>
        </p:spPr>
        <p:txBody>
          <a:bodyPr>
            <a:no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Престъпления, свързани с разпространението на наркотици и техните аналози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333896"/>
            <a:ext cx="8915400" cy="4066904"/>
          </a:xfrm>
        </p:spPr>
        <p:txBody>
          <a:bodyPr>
            <a:normAutofit/>
          </a:bodyPr>
          <a:lstStyle/>
          <a:p>
            <a:pPr algn="just"/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Наркотрафик, чл. 242, ал. 2 НК</a:t>
            </a:r>
          </a:p>
          <a:p>
            <a:pPr algn="just"/>
            <a:endParaRPr lang="bg-BG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на наркотични вещества, чл. 354а, ал. 1 НК</a:t>
            </a:r>
          </a:p>
          <a:p>
            <a:pPr algn="just"/>
            <a:endParaRPr lang="bg-BG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Разпространение на наркотици, чл. 354а, ал. 1 НК</a:t>
            </a:r>
          </a:p>
          <a:p>
            <a:pPr algn="just"/>
            <a:endParaRPr lang="bg-BG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Притежание на наркотични вещества, чл. 354а, ал. 3 НК</a:t>
            </a:r>
          </a:p>
          <a:p>
            <a:pPr algn="just"/>
            <a:endParaRPr lang="bg-BG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Отглеждане на наркотични растения, чл. 354в, ал. 1 НК</a:t>
            </a:r>
          </a:p>
          <a:p>
            <a:pPr marL="0" lv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78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683662"/>
          </a:xfrm>
        </p:spPr>
        <p:txBody>
          <a:bodyPr>
            <a:no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Последици, ако бъдете хванати за разпространение на наркотици и техните аналози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307772"/>
            <a:ext cx="8915400" cy="397110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ru-RU" sz="1400" dirty="0">
              <a:solidFill>
                <a:prstClr val="black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bg-BG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разпространява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наказва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За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високорискови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</a:t>
            </a:r>
            <a:r>
              <a:rPr lang="ru-RU" sz="2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осем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пет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двадесет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лева,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</a:t>
            </a:r>
            <a:r>
              <a:rPr lang="ru-RU" sz="20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две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десет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лева.</a:t>
            </a:r>
            <a:r>
              <a:rPr lang="bg-BG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361950" algn="just">
              <a:lnSpc>
                <a:spcPct val="120000"/>
              </a:lnSpc>
              <a:spcBef>
                <a:spcPts val="0"/>
              </a:spcBef>
              <a:buClrTx/>
              <a:buNone/>
            </a:pP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1950" algn="just">
              <a:lnSpc>
                <a:spcPct val="120000"/>
              </a:lnSpc>
              <a:spcBef>
                <a:spcPts val="0"/>
              </a:spcBef>
              <a:buClrTx/>
              <a:buNone/>
            </a:pP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 на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престъплението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прекурсори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съоръжения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или 	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производство на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вещества, или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	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наказанието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</a:t>
            </a:r>
            <a:r>
              <a:rPr lang="ru-RU" sz="22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b="1" u="sn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дванадесет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от 	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двадесет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сто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лева.</a:t>
            </a:r>
            <a:r>
              <a:rPr lang="bg-BG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365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Последици, ако бъдете хванати за разпространение на наркотици и техните аналози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три до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дванадесет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петдесет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лева.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публично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цел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разпространява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наркотичните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- от лице,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действа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поръчение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решение на 	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престъпна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98617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Последици, ако бъдете хванати за разпространение на наркотици и техните аналози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фармацевт;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ръководител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заведение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длъжностно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 при или по повод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опасен рецидив,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лишаване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свобода от пет до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петнадесет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двадесет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хиляди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лева.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2245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 наркотични вещества по групи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51017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на стимулантите, които включват следните наркотични вещества – амфетамини, метаафетамини, екстази, кокаин, крек кокаин;</a:t>
            </a:r>
          </a:p>
          <a:p>
            <a:pPr algn="just"/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на отпускащите, които включват следните наркотични вещества – опиум, морфин, хероин,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лекасртвени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продукти, използвани в хуманната и ветеринарната медицина – сънотворните и транквилантите;</a:t>
            </a:r>
          </a:p>
          <a:p>
            <a:pPr algn="just"/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на халюциногените, включващи следните наркотични вещества –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LCD, 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магически гъби, пейот,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ибогаин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0660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 наркотични вещества по групи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89463"/>
            <a:ext cx="8915400" cy="4467497"/>
          </a:xfrm>
        </p:spPr>
        <p:txBody>
          <a:bodyPr>
            <a:normAutofit/>
          </a:bodyPr>
          <a:lstStyle/>
          <a:p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на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инхалантите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включващи продукти, използвани в бита и промишлеността;</a:t>
            </a: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Самостоятелно наркотично вещество – марихуана;</a:t>
            </a: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на синтетичните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канабиноиди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растителни смеси за пушене, течност за електронни цигари, чай, билка, тамян;</a:t>
            </a: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на синтетичните </a:t>
            </a:r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катинони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„соли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или „тор за растения”,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надпис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неподходящо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консумация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хора”, за да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избегне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065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стимуланти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Свиват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кръвоносните съдове, увеличават сърдечната честота и повишават кръвното налягане. Употребяващите могат да получат сърдечна аритмия, инфаркт или инсулт, което да доведе до внезапна смърт. Особено опасно е за хора със сърдечно-съдови заболявание, високо кръвно налягане, диабет или епилепсия.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телесната температура и могат да предизвикат прегряване. Това е особено опасно, когато човек отиде в клуб или дискотека: той не усеща умората и може да танцува с часове. Ако околната среда също е топла и влажна, е възможно тялото да не успее да се освободи от топлината чрез изпаряването на потта. Ако не се консумират достатъчно безалкохолни течности, рискът от дехидратация (обезводняване) и прегряване е много голям.</a:t>
            </a:r>
          </a:p>
          <a:p>
            <a:pPr marL="0" indent="0">
              <a:buNone/>
            </a:pPr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238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стимуланти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98171"/>
            <a:ext cx="8915400" cy="4213051"/>
          </a:xfrm>
        </p:spPr>
        <p:txBody>
          <a:bodyPr/>
          <a:lstStyle/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пресъхване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страдат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възпаление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венците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зъбите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апетит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някои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употребяващи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разстройства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анорексия.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Най-често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жените.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Безпокойство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раздразнителност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тегло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параноя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изтощение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увреждане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бъбреците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62524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стимуланти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зависимост е по-силно изразена от физическата. Може да се развие бързо и в тежка степен.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умора, раздразнителността, депресията и разстройствата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могат да продължат седмици след спиране на употребата.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Бързо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развива толеранс (необходимост от повишаване на количеството за получаване на един и същ ефект).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499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91479"/>
          </a:xfrm>
        </p:spPr>
        <p:txBody>
          <a:bodyPr>
            <a:normAutofit fontScale="90000"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отпускащи наркотични вещетсва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15588"/>
            <a:ext cx="8915400" cy="4720045"/>
          </a:xfrm>
        </p:spPr>
        <p:txBody>
          <a:bodyPr>
            <a:noAutofit/>
          </a:bodyPr>
          <a:lstStyle/>
          <a:p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Опиоди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опиати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бързо предизвиква зависимост, както физическа, така и психологическа; забавянето на дишането, причинено от опиатите и опиоидите, може да бъде фатално; нарушава менструалния цикъл; понякога менструацията напълно изчезва.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Транквиланти и сънотворни - 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 се зависимост, както физическа, така и психическа; 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натрупването на активното вещество се появяват неприятни странични ефекти като главоболие, умора, чувство за празнота, замаяност и потиснато настроение; причиняват увреждания на множество системи и органи в тялото, като появата им е трудно предвидима; сънливост; водят до нарушена координация, нарушение на звукопроизношението; бързи, неволеви движения на очите; забавени или липсващи рефлекси; спиране на дишането; загуба на мускулен тонус; ниско кръвно налягане; потискане на сърдечната дейност и дишането; кома;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смърт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223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халюциногени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76251"/>
            <a:ext cx="8915400" cy="4545875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Паническите реакции, или така наречените bad trips, могат да са достатъчно сериозни, за да се наложи медицинска помощ. Характерни за тях са повишена тревожност, паника,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налудничави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идеи, параноя, резки смени на настроението, чувство за загуба на собствената идентичност, страх от разтваряне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нищото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че реалността не съществува.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Халюциногените могат да отключат скрити психологически и психиатрични проблеми.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маточни контракции и се отразява негативно на бременността.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Преживяване отново на някои от ефектите на халюциногените, без да има настояща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Могат да се случат няколко дни след последната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дори след повече от година.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394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3764"/>
          </a:xfrm>
        </p:spPr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инхаланти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37211"/>
            <a:ext cx="8915400" cy="4676503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 част от инхалантите са лесно възпламеними. Именно поради тази причина съществува голям риск от инциденти, свързани с възпламеняване.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 на инхаланти може да доведе до следните увреждания: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глухота;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драстично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намаляване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количеството на кислород, което кръвта доставя до органите;  могат да причинят левкемия; нарушения на паметта, халюцинации, загуба на координация и завалена реч; синдром на внезапната смърт при вдишването е неочаквано нарушение в сърдечния ритъм и може да причини сърдечна недостатъчност; увреждане на дейността на бъбреците; увреждане на нормалното функциониране на черния дроб; увреждане на белите дробове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затрудняване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дишането; намаляване мускулния тонус и сила; изтръпване, скованост и парализи;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специфични обриви около носа и устата; </a:t>
            </a:r>
          </a:p>
        </p:txBody>
      </p:sp>
    </p:spTree>
    <p:extLst>
      <p:ext uri="{BB962C8B-B14F-4D97-AF65-F5344CB8AC3E}">
        <p14:creationId xmlns:p14="http://schemas.microsoft.com/office/powerpoint/2010/main" val="1264662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инхаланти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58834"/>
            <a:ext cx="8915400" cy="478100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инхаланти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смърт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след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еднократна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случи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причини: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Внезапна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смърт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вдишване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задушаване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конвулсии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гърчове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задавяне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наранявания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възприятията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обработка на информация,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марихуаната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сериозно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шофиране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Управляването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превозни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 под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въздействието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марихуана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опасно.</a:t>
            </a:r>
          </a:p>
          <a:p>
            <a:pPr algn="just"/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Дихателни затруднения: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жедневна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кашлица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отделяне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храчки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заболявания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дихателните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пътища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по-висок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риск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възпаление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белите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дробове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52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7970"/>
          </a:xfrm>
        </p:spPr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марихуана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02080"/>
            <a:ext cx="8915400" cy="4509142"/>
          </a:xfrm>
        </p:spPr>
        <p:txBody>
          <a:bodyPr/>
          <a:lstStyle/>
          <a:p>
            <a:pPr algn="just"/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Учестен сърдечен ритъм: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разширява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кръвоносните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кръвното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налягане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спада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сърцето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учестено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противодейства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промяна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марихуана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задълбочи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или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заболяването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халюцинации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временна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параноя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влошаване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шизофрения,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тревожност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самоубийство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тийнейджъри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90500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синтетичните канабиноиди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Безсъние, проблеми с паметта, главоболие, замаяност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налудничави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идеи; синтетичните канабиноиди могат да предизвикат по-чести и по-тежки нежелани негативни ефекти и може да представляват по-висок риск за психотичен епизод при млади употребяващи; има описани случаи на психоза, мания и суицидни мисли при употребяващи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Най-честите странични ефекти са тахикардия (увеличена сърдечна честота), нервност, раздразнителност, объркване, замаяност, сънливост, халюцинации,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налудничави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идеи, повишено кръвно налягане, гадене, повръщане, световъртеж и болки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гърдите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8192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синтетичните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канабиноиди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Главоболие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гърчове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внезапни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неволеви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неритмични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контракции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мускули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човек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скован и неподвижен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без да говори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свят;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мозъка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достатъчно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кръв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кислород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увреждане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мозъка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Увреждане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бъбреците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бъбречна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недостатъчност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задух; разпадане на мускулната тъкан;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немалко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случаи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отравяния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канабиноиди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употребяващите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никакъв начин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48872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синтетичните катинони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на високи дози или хронична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синтетични катинони могат да доведат до сериозни странични ефекти като халюцинации, делириум, хипертермия (висока температура) и тахикардия (учестена сърдечна дейност).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Параноя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халюцинации, симптоми на психомоторна възбуда, обилно потене, повишен праг на болка, агресивност, дехидратация, поражения върху мускулите и бъбречна недостатъчност, което може да доведе до полиорганна недостатъчност и смърт.</a:t>
            </a:r>
          </a:p>
          <a:p>
            <a:endParaRPr lang="ru-R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93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от употребата на синтетичните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катинони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Употребяващите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пакетчето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е описано,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отговаря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действителността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дълготрайните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вреди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катинони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са добре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проучени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употребяващият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излага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риск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неочаквани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07656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Рискове при употребата на наркотици и техните аналози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Дори еднократната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каквото и да е психоактивно вещество (наркотик) крие някакви рискове.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 на наркотици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последствия, както върху тялото и психиката, така и върху социалното функциониране на човека.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 голям риск представлява комбинирането на две или повече психоактивни вещества.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Всяко едно от тези вещества носи своите собствени рискове за употребяващия. При тяхното комбиниране рисковете се увеличават, тъй като ефектите на веществата взаимно се усилват и понякога могат да бъдат непредвидими.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23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39524"/>
          </a:xfrm>
        </p:spPr>
        <p:txBody>
          <a:bodyPr>
            <a:no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при употребата на наркотици и техните аналози за здравето на човека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24297"/>
            <a:ext cx="8915400" cy="4754880"/>
          </a:xfrm>
        </p:spPr>
        <p:txBody>
          <a:bodyPr/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случва хора, които са употребили някакво вещество, да станат жертва на опасни инциденти. В тези моменти употребилият може да загуби представа за време и пространство, да страда от забавени реакции, да загуби съзнание, да изпадне в състояние, в което изобщо да няма допир с реалността. Така стават катастрофи, наранявания от падане, от боравене с машини и оръжие, възможни са и самоубийства.;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еднократна венозна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наркотик има риск от заразяване с кръвно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преносими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инфекции;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които страдат от някакви заболявания (например сърдечно-съдови), са в особено голям риск. Дори при еднократна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някои от наркотиците състоянието им може много да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влоши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90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при употребата на наркотици и техните аналози за здравето на човека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217126"/>
          </a:xfrm>
        </p:spPr>
        <p:txBody>
          <a:bodyPr/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наркотици предизвикват увреждания на различни органи и системи – мозък и нервна система, черен дроб, бели дробове, стомах, бъбреци, сърце,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кръвоносна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система;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някои психоактивни вещества води до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тежка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Задълбочаване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изостряне на предшестващи физически и психически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заболявания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Възможността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заразяване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 развитие на инфекции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редовна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рискът от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свръхдоза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14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при употребата на наркотици и техните аналози за психиката на човека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въздействат пряко върху мозъка и могат да предизвикат увреждания, понякога необратими, които да доведат до дълготрайни нарушения в съзнанието и психиката.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някои психоактивни вещества може да доведе до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депресия, параноя, психоза, агресивно поведение.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Възникнат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затруднения с концентрацията, паметта, способностите за добра преценка и взимане на решения.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716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Последици при употребата на наркотици и техните аналози за психиката на човека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отключване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заболявания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хора,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вече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страдат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някакво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заболяване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задълбочи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симптомите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Наркотиците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водят до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тежка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46411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Социални последици от употребата на наркотици и техните аналози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33006"/>
            <a:ext cx="8915400" cy="4728754"/>
          </a:xfrm>
        </p:spPr>
        <p:txBody>
          <a:bodyPr>
            <a:normAutofit lnSpcReduction="10000"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еднократната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 да доведе до някакви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със семейство, приятели, в работа или в училище,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закона;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Редовната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зависимостта към психоактивни вещества обикновено води до значителни промени в начина на живот и влошаване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риск от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ограничаване на приятелския кръг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само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употребяващи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появят трудности в общуването със семейство и близки, приятели, дори до прекъсване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всякакъв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40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Социални последици от употребата на наркотици и техните аналози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възникват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Обикновено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изникват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трудности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успеваемостта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училище;</a:t>
            </a: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МНЛ са обект на проверка и наблюдение, от страна на МВР;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общуване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здрави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неупотребяващи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хора и от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изолация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 за попадане в зависимост от  криминално проявени лица; </a:t>
            </a:r>
          </a:p>
          <a:p>
            <a:pPr algn="just"/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305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ВНИМАНИЕТО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77076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412</TotalTime>
  <Words>2477</Words>
  <Application>Microsoft Office PowerPoint</Application>
  <PresentationFormat>Широк екран</PresentationFormat>
  <Paragraphs>168</Paragraphs>
  <Slides>29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Times New Roman</vt:lpstr>
      <vt:lpstr>Wingdings 3</vt:lpstr>
      <vt:lpstr>Wisp</vt:lpstr>
      <vt:lpstr>Последици от употребата на наркотици</vt:lpstr>
      <vt:lpstr>Законова рамка за борба с наркотиците и техните аналози</vt:lpstr>
      <vt:lpstr>Престъпления, свързани с употребата на наркотици и техните аналози </vt:lpstr>
      <vt:lpstr>Престъпления, свързани с разпространението на наркотици и техните аналози</vt:lpstr>
      <vt:lpstr>Последици, ако бъдете хванати за разпространение на наркотици и техните аналози</vt:lpstr>
      <vt:lpstr>Последици, ако бъдете хванати за разпространение на наркотици и техните аналози</vt:lpstr>
      <vt:lpstr>Последици, ако бъдете хванати за разпространение на наркотици и техните аналози</vt:lpstr>
      <vt:lpstr>Видове наркотични вещества по групи</vt:lpstr>
      <vt:lpstr>Видове наркотични вещества по групи</vt:lpstr>
      <vt:lpstr>Последици от употребата на стимуланти</vt:lpstr>
      <vt:lpstr>Последици от употребата на стимуланти</vt:lpstr>
      <vt:lpstr>Последици от употребата на стимуланти</vt:lpstr>
      <vt:lpstr>Последици от употребата на отпускащи наркотични вещетсва </vt:lpstr>
      <vt:lpstr>Последици от употребата на халюциногени </vt:lpstr>
      <vt:lpstr>Последици от употребата на инхаланти </vt:lpstr>
      <vt:lpstr>Последици от употребата на инхаланти </vt:lpstr>
      <vt:lpstr>Последици от употребата на марихуана</vt:lpstr>
      <vt:lpstr>Последици от употребата на синтетичните канабиноиди</vt:lpstr>
      <vt:lpstr>Последици от употребата на синтетичните канабиноиди</vt:lpstr>
      <vt:lpstr>Последици от употребата на синтетичните катинони</vt:lpstr>
      <vt:lpstr>Последици от употребата на синтетичните катинони</vt:lpstr>
      <vt:lpstr>Рискове при употребата на наркотици и техните аналози</vt:lpstr>
      <vt:lpstr>Последици при употребата на наркотици и техните аналози за здравето на човека</vt:lpstr>
      <vt:lpstr>Последици при употребата на наркотици и техните аналози за здравето на човека </vt:lpstr>
      <vt:lpstr>Последици при употребата на наркотици и техните аналози за психиката на човека</vt:lpstr>
      <vt:lpstr>Последици при употребата на наркотици и техните аналози за психиката на човека</vt:lpstr>
      <vt:lpstr>Социални последици от употребата на наркотици и техните аналози</vt:lpstr>
      <vt:lpstr>Социални последици от употребата на наркотици и техните аналози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Последици от употребата на наркотици</dc:title>
  <dc:creator>Slaveika Nikolova</dc:creator>
  <cp:lastModifiedBy>stefanov venislav</cp:lastModifiedBy>
  <cp:revision>86</cp:revision>
  <dcterms:created xsi:type="dcterms:W3CDTF">2023-10-11T12:43:58Z</dcterms:created>
  <dcterms:modified xsi:type="dcterms:W3CDTF">2025-03-07T10:11:58Z</dcterms:modified>
</cp:coreProperties>
</file>